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91" r:id="rId3"/>
    <p:sldId id="507" r:id="rId4"/>
    <p:sldId id="508" r:id="rId5"/>
    <p:sldId id="509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1" r:id="rId17"/>
    <p:sldId id="520" r:id="rId18"/>
    <p:sldId id="522" r:id="rId19"/>
    <p:sldId id="523" r:id="rId20"/>
    <p:sldId id="524" r:id="rId21"/>
    <p:sldId id="527" r:id="rId22"/>
    <p:sldId id="525" r:id="rId23"/>
    <p:sldId id="528" r:id="rId24"/>
    <p:sldId id="529" r:id="rId25"/>
    <p:sldId id="492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22" autoAdjust="0"/>
  </p:normalViewPr>
  <p:slideViewPr>
    <p:cSldViewPr snapToGrid="0" snapToObjects="1">
      <p:cViewPr>
        <p:scale>
          <a:sx n="150" d="100"/>
          <a:sy n="150" d="100"/>
        </p:scale>
        <p:origin x="120" y="-18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19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77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219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17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74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866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377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946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42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57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9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536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254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601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485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604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8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986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74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0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20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81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764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34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youtube.com/watch?v=czbExIRmyK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ws.amazon.com/pt/startups/start-building/how-to-choose-a-database/" TargetMode="External"/><Relationship Id="rId5" Type="http://schemas.openxmlformats.org/officeDocument/2006/relationships/hyperlink" Target="https://cloud.google.com/blog/topics/developers-practitioners/your-google-cloud-database-options-explained" TargetMode="External"/><Relationship Id="rId4" Type="http://schemas.openxmlformats.org/officeDocument/2006/relationships/hyperlink" Target="https://learn.microsoft.com/pt-br/dotnet/architecture/cloud-native/relational-vs-nosql-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CRIAÇÃO DE TABELAS:</a:t>
            </a:r>
            <a:endParaRPr lang="pt-BR" altLang="pt-BR" sz="1800" dirty="0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1ED6E81-5EC9-34D7-6F8E-E58F0BF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69" y="1421156"/>
            <a:ext cx="5688013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1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CRIAÇÃO DE TABELAS:</a:t>
            </a:r>
            <a:endParaRPr lang="pt-BR" altLang="pt-BR" sz="1800" dirty="0"/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7465D0CD-5D44-1164-E7BB-60D2A3F13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9"/>
          <a:stretch/>
        </p:blipFill>
        <p:spPr bwMode="auto">
          <a:xfrm>
            <a:off x="3788979" y="1463882"/>
            <a:ext cx="819220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2">
            <a:extLst>
              <a:ext uri="{FF2B5EF4-FFF2-40B4-BE49-F238E27FC236}">
                <a16:creationId xmlns:a16="http://schemas.microsoft.com/office/drawing/2014/main" id="{0C42FD91-0D99-D65B-F4CF-A34E515F0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0" y="2894942"/>
            <a:ext cx="4760664" cy="388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5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CRIAÇÃO DE TABELAS:</a:t>
            </a:r>
            <a:endParaRPr lang="pt-BR" altLang="pt-BR" sz="1800" dirty="0"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A4EE7FAB-8C15-8A21-77DB-7CAE198B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05722"/>
            <a:ext cx="86042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0AEB8298-6551-7510-5E5E-7142595C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429697"/>
            <a:ext cx="82248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60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4" y="1504165"/>
            <a:ext cx="508803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SHOW TABLES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Mostra as tabelas do banco em conexão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DESCRIBE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Descreve a estrutura da tabela desejada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DROP TABLE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Deleta a tabela mencionada</a:t>
            </a:r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F3C97B08-0E56-C271-B0A2-B557F5E5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2" y="1915222"/>
            <a:ext cx="1866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4">
            <a:extLst>
              <a:ext uri="{FF2B5EF4-FFF2-40B4-BE49-F238E27FC236}">
                <a16:creationId xmlns:a16="http://schemas.microsoft.com/office/drawing/2014/main" id="{ABF552DC-79FA-3F0D-9E21-057955B91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18" y="3999758"/>
            <a:ext cx="2381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6">
            <a:extLst>
              <a:ext uri="{FF2B5EF4-FFF2-40B4-BE49-F238E27FC236}">
                <a16:creationId xmlns:a16="http://schemas.microsoft.com/office/drawing/2014/main" id="{96F87586-747E-CFF4-229F-CCD49A03D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13" y="5733822"/>
            <a:ext cx="24384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5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UMA TABELA PARA ABRIGAR OS SEGUINTES DADOS, TREINE O CREATE, SHOW, DESCRIBE E DEPOIS O DROP: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2BBD659-7342-778D-C513-9B341E77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913" y="2486676"/>
            <a:ext cx="6568004" cy="34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ALTERANDO UMA TABELA: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F7DBA2D1-40BD-0944-517B-F9459F9D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0" y="1858108"/>
            <a:ext cx="66865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0D1F1A-9EE7-33EF-FD2E-07609250E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21" y="1955408"/>
            <a:ext cx="3974754" cy="9564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12F8C3-4095-5946-6E38-6197CB7E7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21" y="3363143"/>
            <a:ext cx="5337645" cy="9161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AB4FED-1211-7F2C-7530-83A60DE0F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871" y="4757395"/>
            <a:ext cx="4539166" cy="9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PRATIQUE A ALTERAÇÃO DA TABELA MUDANDO O TAMANHO PERMITIDO PARA A COLUNA NAME E ADICIONANDO MAIS UMA QUARTA COLUNA DE SUA PREFERÊNCIA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2BBD659-7342-778D-C513-9B341E77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913" y="2486676"/>
            <a:ext cx="6568004" cy="34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INSERINDO DADOS NA TABELA: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0AECD350-E879-BD2A-4825-D0D4A840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89966"/>
            <a:ext cx="6659795" cy="180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2D1F6B4-51C7-BBE6-3FF3-C667C4CC9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2" y="6006928"/>
            <a:ext cx="10007565" cy="70788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32B796F-BA2B-6D0B-9A4A-C32B8A45E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12" y="1377682"/>
            <a:ext cx="3009189" cy="441187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B850464-1950-61D7-3F38-398E27082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19" y="4349348"/>
            <a:ext cx="8631296" cy="10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9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RELACIONANDO DADOS ENTRE TABELAS!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No paradigma relacional, é muito comum a necessidade de relacionarmos uma ou mais tabelas entre si, sendo motivado por basicamente dois motivos: </a:t>
            </a:r>
            <a:r>
              <a:rPr lang="pt-BR" altLang="pt-BR" sz="2000" dirty="0">
                <a:highlight>
                  <a:srgbClr val="FFFF00"/>
                </a:highlight>
              </a:rPr>
              <a:t>Garantir a integridade de algumas informações</a:t>
            </a:r>
            <a:r>
              <a:rPr lang="pt-BR" altLang="pt-BR" sz="2000" dirty="0"/>
              <a:t> e também </a:t>
            </a:r>
            <a:r>
              <a:rPr lang="pt-BR" altLang="pt-BR" sz="2000" dirty="0">
                <a:highlight>
                  <a:srgbClr val="00FF00"/>
                </a:highlight>
              </a:rPr>
              <a:t>evitar a criação de tabelas demasiadamente grandes e complexas</a:t>
            </a:r>
            <a:r>
              <a:rPr lang="pt-BR" altLang="pt-BR" sz="2000" dirty="0"/>
              <a:t>.</a:t>
            </a:r>
          </a:p>
        </p:txBody>
      </p:sp>
      <p:pic>
        <p:nvPicPr>
          <p:cNvPr id="1026" name="Picture 2" descr="Associative entity - Wikipedia">
            <a:extLst>
              <a:ext uri="{FF2B5EF4-FFF2-40B4-BE49-F238E27FC236}">
                <a16:creationId xmlns:a16="http://schemas.microsoft.com/office/drawing/2014/main" id="{0431EB02-D455-84E2-56B2-A0C28E3A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773" y="3199764"/>
            <a:ext cx="4857750" cy="243840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0A1D678-97F1-4023-8D8F-26084140E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20" y="3617281"/>
            <a:ext cx="6638925" cy="2819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E2484C8-5AED-434C-A03B-13792C18BAA0}"/>
              </a:ext>
            </a:extLst>
          </p:cNvPr>
          <p:cNvSpPr txBox="1"/>
          <p:nvPr/>
        </p:nvSpPr>
        <p:spPr>
          <a:xfrm>
            <a:off x="9923716" y="441896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0367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RELACIONANDO DADOS ENTRE TABELAS!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Dessa maneira, tais relacionamentos ocorrem através das chamadas CHAVES ESTRANGEIRAS (FOREIGN KEYS), também denominadas FK!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Analisando isso, será que podemos melhorar a tabela abaixo?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podemos garantir que somente sejam atribuídos departamentos existentes?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melhorar a manutenibilidade desta tabela caso necessite mudar a sigla de um setor?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C8652C-7DDF-1798-FA5F-F61C7E8F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144" y="3692102"/>
            <a:ext cx="6023763" cy="31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4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3C2F91-3DE4-A161-8ED5-231896359BF8}"/>
              </a:ext>
            </a:extLst>
          </p:cNvPr>
          <p:cNvSpPr txBox="1"/>
          <p:nvPr/>
        </p:nvSpPr>
        <p:spPr>
          <a:xfrm>
            <a:off x="586689" y="1684369"/>
            <a:ext cx="95835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>
                <a:solidFill>
                  <a:srgbClr val="FF0000"/>
                </a:solidFill>
              </a:rPr>
              <a:t>CREATE DATABASE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Criação de um novo banco de dados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dirty="0"/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>
                <a:highlight>
                  <a:srgbClr val="FFFF00"/>
                </a:highlight>
              </a:rPr>
              <a:t>Obs.: SQL não é case sensitive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017E3D83-570C-C404-6803-62AA919A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91" y="1838439"/>
            <a:ext cx="520858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2">
            <a:extLst>
              <a:ext uri="{FF2B5EF4-FFF2-40B4-BE49-F238E27FC236}">
                <a16:creationId xmlns:a16="http://schemas.microsoft.com/office/drawing/2014/main" id="{521C9A99-8D8E-7022-25EC-CDE283167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64" y="3777657"/>
            <a:ext cx="8642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DROP DATABASE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  <a:cs typeface="Arial" panose="020B0604020202020204" pitchFamily="34" charset="0"/>
              </a:rPr>
              <a:t>Deleta um banco de dados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1" name="Imagem 3">
            <a:extLst>
              <a:ext uri="{FF2B5EF4-FFF2-40B4-BE49-F238E27FC236}">
                <a16:creationId xmlns:a16="http://schemas.microsoft.com/office/drawing/2014/main" id="{C1D7C09A-9718-E2FE-9101-098EF2A8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05" y="4201874"/>
            <a:ext cx="41513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aixaDeTexto 2">
            <a:extLst>
              <a:ext uri="{FF2B5EF4-FFF2-40B4-BE49-F238E27FC236}">
                <a16:creationId xmlns:a16="http://schemas.microsoft.com/office/drawing/2014/main" id="{28D34838-711B-450A-23EF-813A76923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89" y="5236357"/>
            <a:ext cx="8642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USE DATABASE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Inicia conexão com um banco de dados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14" name="Imagem 5">
            <a:extLst>
              <a:ext uri="{FF2B5EF4-FFF2-40B4-BE49-F238E27FC236}">
                <a16:creationId xmlns:a16="http://schemas.microsoft.com/office/drawing/2014/main" id="{A4244D8E-8035-2EEB-2763-FAE1407B7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65" y="5518148"/>
            <a:ext cx="23923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45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RELACIONANDO DADOS ENTRE TABELAS!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Dessa maneira, tais relacionamentos ocorrem através das chamadas CHAVES ESTRANGEIRAS (FOREIGN KEYS), também denominadas FK!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Analisando isso, será que podemos melhorar a tabela abaixo?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podemos garantir que somente sejam atribuídos departamentos existentes?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melhorar a manutenibilidade desta tabela caso necessite mudar a sigla de um setor?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7F5A81-3445-225C-FF64-330949E1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62" y="3658252"/>
            <a:ext cx="95821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7F5A81-3445-225C-FF64-330949E1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13" y="2374931"/>
            <a:ext cx="95821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BA107412-2143-FBC0-52B3-73D0C2A12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676" y="2445540"/>
            <a:ext cx="7897203" cy="269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2050" name="Picture 2" descr="A beginner's guide to database table relationships - Vlad Mihalcea">
            <a:extLst>
              <a:ext uri="{FF2B5EF4-FFF2-40B4-BE49-F238E27FC236}">
                <a16:creationId xmlns:a16="http://schemas.microsoft.com/office/drawing/2014/main" id="{9837E9E8-BA10-1BB3-1B26-CA635A66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55" y="2770915"/>
            <a:ext cx="8285724" cy="216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1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CED56A-C591-42AB-7122-CB99CD02B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22" y="1900149"/>
            <a:ext cx="4863361" cy="48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8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Vale a pena conferir:</a:t>
            </a:r>
          </a:p>
          <a:p>
            <a:endParaRPr lang="pt-BR" sz="32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AC5F3-DA1F-06DE-E2EC-159BEC57BDD1}"/>
              </a:ext>
            </a:extLst>
          </p:cNvPr>
          <p:cNvSpPr txBox="1"/>
          <p:nvPr/>
        </p:nvSpPr>
        <p:spPr>
          <a:xfrm>
            <a:off x="824516" y="1651994"/>
            <a:ext cx="9880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https://learn.microsoft.com/pt-br/dotnet/architecture/cloud-native/relational-vs-nosql-data</a:t>
            </a:r>
            <a:endParaRPr lang="pt-BR" dirty="0"/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77F71A-15B3-BF70-8589-9354F0D1044B}"/>
              </a:ext>
            </a:extLst>
          </p:cNvPr>
          <p:cNvSpPr txBox="1"/>
          <p:nvPr/>
        </p:nvSpPr>
        <p:spPr>
          <a:xfrm>
            <a:off x="824515" y="2221043"/>
            <a:ext cx="10026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https://cloud.google.com/blog/topics/developers-practitioners/your-google-cloud-database-options-explained</a:t>
            </a:r>
            <a:endParaRPr lang="pt-BR" dirty="0"/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805BAD-C398-1670-CE23-0945C1C89864}"/>
              </a:ext>
            </a:extLst>
          </p:cNvPr>
          <p:cNvSpPr txBox="1"/>
          <p:nvPr/>
        </p:nvSpPr>
        <p:spPr>
          <a:xfrm>
            <a:off x="824514" y="3077360"/>
            <a:ext cx="946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https://aws.amazon.com/pt/startups/start-building/how-to-choose-a-database/</a:t>
            </a:r>
            <a:endParaRPr lang="pt-BR" dirty="0"/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91B69-DC10-065C-8828-8EEA70ACD2B9}"/>
              </a:ext>
            </a:extLst>
          </p:cNvPr>
          <p:cNvSpPr txBox="1"/>
          <p:nvPr/>
        </p:nvSpPr>
        <p:spPr>
          <a:xfrm>
            <a:off x="824513" y="3816024"/>
            <a:ext cx="9627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https://www.youtube.com/watch?v=czbExIRmyKo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82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D14A41E-EBA4-5745-6C93-D30242905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23" y="1380628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>
                <a:solidFill>
                  <a:srgbClr val="FF0000"/>
                </a:solidFill>
              </a:rPr>
              <a:t>DATATYPES – STRING (TEXTOS)</a:t>
            </a:r>
            <a:endParaRPr lang="pt-BR" altLang="pt-BR" sz="180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0D477F3B-CF1F-7B70-1ADB-FBBE89A05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5" y="1871166"/>
            <a:ext cx="8926513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0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D14A41E-EBA4-5745-6C93-D30242905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23" y="1380628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>
                <a:solidFill>
                  <a:srgbClr val="FF0000"/>
                </a:solidFill>
              </a:rPr>
              <a:t>DATATYPES – STRING (TEXTOS)</a:t>
            </a:r>
            <a:endParaRPr lang="pt-BR" altLang="pt-BR" sz="180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AACC3C-A923-60AB-158E-90B37C10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8" y="1870829"/>
            <a:ext cx="86391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28D66B83-22B3-C330-41F9-6EB735DE5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33" y="1327255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NUMERIC (NÚMEROS)</a:t>
            </a:r>
            <a:endParaRPr lang="pt-BR" altLang="pt-BR" sz="1800" dirty="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96842849-D27E-033E-E3F3-84B509991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3" y="1651105"/>
            <a:ext cx="90328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79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28D66B83-22B3-C330-41F9-6EB735DE5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33" y="1327255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NUMERIC (NÚMEROS)</a:t>
            </a:r>
            <a:endParaRPr lang="pt-BR" altLang="pt-BR" sz="1800" dirty="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17AC41-478A-8F1A-1B51-5FAD2F6C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740366"/>
            <a:ext cx="8913812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8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9964853-9AD7-8655-32FE-3D84D969F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DATE AND TIME</a:t>
            </a:r>
            <a:endParaRPr lang="pt-BR" altLang="pt-BR" sz="1800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1146ED14-D9DE-FB11-1C0F-A71AA09C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916314"/>
            <a:ext cx="86487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4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9964853-9AD7-8655-32FE-3D84D969F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DATE AND TIME</a:t>
            </a:r>
            <a:endParaRPr lang="pt-BR" altLang="pt-BR" sz="1800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1146ED14-D9DE-FB11-1C0F-A71AA09C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916314"/>
            <a:ext cx="86487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15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FDFCDF-BEB9-60E6-429D-9FEEDA90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17" y="2573660"/>
            <a:ext cx="3669671" cy="4119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534C06-3924-0250-5587-87651EEB5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75" y="3063627"/>
            <a:ext cx="4302710" cy="42111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4A242B7-152A-B747-84C9-29AE2B64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126" y="1873722"/>
            <a:ext cx="5969396" cy="3196516"/>
          </a:xfrm>
          <a:prstGeom prst="rect">
            <a:avLst/>
          </a:prstGeom>
        </p:spPr>
      </p:pic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EXEMPLOS:</a:t>
            </a:r>
            <a:endParaRPr lang="pt-BR" altLang="pt-BR" sz="1800" dirty="0"/>
          </a:p>
        </p:txBody>
      </p:sp>
    </p:spTree>
    <p:extLst>
      <p:ext uri="{BB962C8B-B14F-4D97-AF65-F5344CB8AC3E}">
        <p14:creationId xmlns:p14="http://schemas.microsoft.com/office/powerpoint/2010/main" val="31072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7835</TotalTime>
  <Words>653</Words>
  <Application>Microsoft Office PowerPoint</Application>
  <PresentationFormat>Widescreen</PresentationFormat>
  <Paragraphs>140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Desenvolvimento</cp:lastModifiedBy>
  <cp:revision>602</cp:revision>
  <dcterms:created xsi:type="dcterms:W3CDTF">2020-11-19T18:52:57Z</dcterms:created>
  <dcterms:modified xsi:type="dcterms:W3CDTF">2023-02-03T02:06:39Z</dcterms:modified>
</cp:coreProperties>
</file>